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2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062" y="2435125"/>
            <a:ext cx="3571875" cy="333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95487" y="2997100"/>
            <a:ext cx="8201025" cy="635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F2942"/>
                </a:solidFill>
                <a:latin typeface="Merriweather"/>
              </a:rPr>
              <a:t>Master Insurance Policy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0750" y="3822799"/>
            <a:ext cx="78105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DM Sans"/>
              </a:rPr>
              <a:t>Frequently Asked Questions &amp; Strategic Overview: Group Purchasing Power, Risk Pooling, and Administrative Structure Under Dominion First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40B88-96CC-0BCE-37C9-97971AAB762D}"/>
              </a:ext>
            </a:extLst>
          </p:cNvPr>
          <p:cNvSpPr txBox="1"/>
          <p:nvPr/>
        </p:nvSpPr>
        <p:spPr>
          <a:xfrm>
            <a:off x="870206" y="5303935"/>
            <a:ext cx="10451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These Slides are for informational and educational purposes only. Consult a licensed insurance professional for coverage advice specific to your organization. SFBA assumes no responsibility for decisions made by individuals or churches regarding their participation and coverage.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731740"/>
            <a:ext cx="762000" cy="38100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415539" y="2998440"/>
            <a:ext cx="7360920" cy="594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>
                <a:solidFill>
                  <a:srgbClr val="0F2942"/>
                </a:solidFill>
                <a:latin typeface="Merriweather"/>
              </a:rPr>
              <a:t>Understanding the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500" y="3764160"/>
            <a:ext cx="6477000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>
                <a:solidFill>
                  <a:srgbClr val="475569"/>
                </a:solidFill>
                <a:latin typeface="DM Sans"/>
              </a:rPr>
              <a:t>How collective group purchasing delivers substantial premium savings while safeguarding individual congregational property and liability needs.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01651"/>
            <a:ext cx="5295900" cy="25881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501651"/>
            <a:ext cx="5295900" cy="3303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975" y="2863601"/>
            <a:ext cx="4860607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Individual Policy Level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2975" y="3273176"/>
            <a:ext cx="46291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Each church retains its own distinct policy specifying coverage amounts, replacement values, and deductibles.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975" y="3889325"/>
            <a:ext cx="462915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Churches receive payments only up to their individual insured amounts and pay their premiums directly to KingsCover.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19875" y="2863601"/>
            <a:ext cx="4860607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Master Policy Umbrella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19875" y="3273176"/>
            <a:ext cx="462915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Combines total coverage across participating churches into a shared aggregate pool (e.g., 15 churches forming a $15M group).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9875" y="4140249"/>
            <a:ext cx="46291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Claims apply against the broad collective total, dampening rate spikes and yielding volume discounts of 9–12%.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Individual vs. Master Coverage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166BC2-A291-530D-6126-87176EAE9CB1}"/>
              </a:ext>
            </a:extLst>
          </p:cNvPr>
          <p:cNvSpPr txBox="1"/>
          <p:nvPr/>
        </p:nvSpPr>
        <p:spPr>
          <a:xfrm>
            <a:off x="6515100" y="4698502"/>
            <a:ext cx="4733925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976"/>
              </a:lnSpc>
            </a:pPr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Individual coverage is not impacted by the aggregate amount, Master Coverage simply reduces premium rates.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2723852"/>
            <a:ext cx="529590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0F2942"/>
                </a:solidFill>
                <a:latin typeface="Merriweather"/>
              </a:rPr>
              <a:t>9-12%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866852"/>
            <a:ext cx="52959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8C6A28"/>
                </a:solidFill>
                <a:latin typeface="DM Sans"/>
              </a:rPr>
              <a:t>Estimated Premium Reduction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0" y="2723852"/>
            <a:ext cx="556069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Significant Budget Savings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3133427"/>
            <a:ext cx="52959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KingsCover projects an average 9% to 12% premium decrease for churches participating in the group Master Policy compared to standalone policies.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4000500"/>
            <a:ext cx="52959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Because risk is distributed across an aggregate pool, churches gain the pricing tier of a large institutional account without forfeiting customized property terms.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Group Purchasing Power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66825"/>
            <a:ext cx="10972800" cy="50577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106763"/>
            <a:ext cx="109728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1275" b="0" i="1" u="none">
                <a:solidFill>
                  <a:srgbClr val="475569"/>
                </a:solidFill>
                <a:latin typeface="DM Sans"/>
              </a:rPr>
              <a:t>A $1M claim against a $1M individual policy triggers punitive renewal increases. Under a $15M Master Policy aggregate, the ratio is 1:15 instead of 1:1, minimizing overall rate volatility.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Single Claim Loss Ratio Impact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96864"/>
            <a:ext cx="3479750" cy="299769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296864"/>
            <a:ext cx="3479750" cy="299769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296864"/>
            <a:ext cx="3479750" cy="299769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25" y="2573089"/>
            <a:ext cx="495300" cy="495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5825" y="3239839"/>
            <a:ext cx="228028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5-Year Loss History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719643"/>
            <a:ext cx="2927300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Every church submits 5 years of declaration letters to establish individualized baseline pricing and risk exposure.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275" y="2573089"/>
            <a:ext cx="495300" cy="495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32275" y="3239839"/>
            <a:ext cx="2110263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Property Features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2275" y="3649414"/>
            <a:ext cx="2927300" cy="15215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Specific rates reflect facility age, square footage, roof construction type, replacement cost valuation, and maintenance history</a:t>
            </a:r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, and other factors determined by the agent and underwriters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8725" y="2573089"/>
            <a:ext cx="495300" cy="49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78725" y="3239839"/>
            <a:ext cx="2450306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Geographic Location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8725" y="3649414"/>
            <a:ext cx="2927300" cy="10085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Location attributes—including distance from coastal weather corridors and proximity to fire response—directly </a:t>
            </a:r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impact potential 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premiums.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650" y="2696914"/>
            <a:ext cx="2476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62" y="2696914"/>
            <a:ext cx="314325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1125" y="2696914"/>
            <a:ext cx="19050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Individual Underwriting Factors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375148"/>
          <a:ext cx="10972799" cy="284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1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8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196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2942"/>
                          </a:solidFill>
                          <a:latin typeface="Merriweather"/>
                        </a:rPr>
                        <a:t>Key Consideration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2942"/>
                          </a:solidFill>
                          <a:latin typeface="Merriweather"/>
                        </a:rPr>
                        <a:t>Individual Standalone Policy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2942"/>
                          </a:solidFill>
                          <a:latin typeface="Merriweather"/>
                        </a:rPr>
                        <a:t>Master Policy Program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19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2942"/>
                          </a:solidFill>
                          <a:latin typeface="DM Sans"/>
                        </a:rPr>
                        <a:t>Purchasing Leverage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None (Solo church tier)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Bulk Institutional Tier (15+ Churches)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19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2942"/>
                          </a:solidFill>
                          <a:latin typeface="DM Sans"/>
                        </a:rPr>
                        <a:t>Single Claim Shock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High renewal rate volatility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Diluted impact across aggregate group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19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2942"/>
                          </a:solidFill>
                          <a:latin typeface="DM Sans"/>
                        </a:rPr>
                        <a:t>Expected Rate Trend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Standard annual market increases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Estimated 9–12% lower baseline cost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19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2942"/>
                          </a:solidFill>
                          <a:latin typeface="DM Sans"/>
                        </a:rPr>
                        <a:t>Administration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Managed entirely by local church staff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475569"/>
                          </a:solidFill>
                          <a:latin typeface="DM Sans"/>
                        </a:rPr>
                        <a:t>Program coordinated via Dominion First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2940843"/>
            <a:ext cx="25622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171825" y="2940843"/>
            <a:ext cx="4151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23683" y="2940843"/>
            <a:ext cx="42587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506092"/>
            <a:ext cx="25622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171825" y="3506092"/>
            <a:ext cx="4151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23683" y="3506092"/>
            <a:ext cx="42587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4071342"/>
            <a:ext cx="25622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171825" y="4071342"/>
            <a:ext cx="4151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23683" y="4071342"/>
            <a:ext cx="42587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" y="4636591"/>
            <a:ext cx="25622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171825" y="4636591"/>
            <a:ext cx="4151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23683" y="4636591"/>
            <a:ext cx="42587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5201840"/>
            <a:ext cx="25622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171825" y="5201840"/>
            <a:ext cx="4151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23683" y="5201840"/>
            <a:ext cx="42587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Policy Structure Comparison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731740"/>
            <a:ext cx="762000" cy="38100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825591" y="2998440"/>
            <a:ext cx="6540817" cy="594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>
                <a:solidFill>
                  <a:srgbClr val="0F2942"/>
                </a:solidFill>
                <a:latin typeface="Merriweather"/>
              </a:rPr>
              <a:t>Governance &amp;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500" y="3764160"/>
            <a:ext cx="6477000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0" u="none">
                <a:solidFill>
                  <a:srgbClr val="475569"/>
                </a:solidFill>
                <a:latin typeface="DM Sans"/>
              </a:rPr>
              <a:t>Clear oversight, administrative authority, participation requirements, and catastrophe management protocols.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52006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Dominion First Administration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733550"/>
            <a:ext cx="52006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Merriweather"/>
              </a:rPr>
              <a:t>Central Governance 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143125"/>
            <a:ext cx="495300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The Master Policy is administered and governed by Dominion First, establishing the formal structure, compliance, and oversight necessary to protect member institutions.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3072407"/>
            <a:ext cx="4953000" cy="7520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39"/>
              </a:lnSpc>
            </a:pPr>
            <a:r>
              <a:rPr lang="en-US" sz="1275" dirty="0">
                <a:solidFill>
                  <a:srgbClr val="475569"/>
                </a:solidFill>
                <a:latin typeface="DM Sans"/>
              </a:rPr>
              <a:t>Churches maintain direct billing and service channels with Dominion First, while Dominion First coordinates group requirements and ensures the stability of the aggregate umbrella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EE0A56-471A-86F2-59E2-22FA4AFD410F}"/>
              </a:ext>
            </a:extLst>
          </p:cNvPr>
          <p:cNvSpPr txBox="1"/>
          <p:nvPr/>
        </p:nvSpPr>
        <p:spPr>
          <a:xfrm>
            <a:off x="497072" y="3976872"/>
            <a:ext cx="502742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SFBA will provide confirmation of member eligibility to Dominion First. </a:t>
            </a:r>
            <a:r>
              <a:rPr lang="en-US" sz="1275" dirty="0">
                <a:solidFill>
                  <a:srgbClr val="475569"/>
                </a:solidFill>
                <a:latin typeface="DM Sans"/>
              </a:rPr>
              <a:t>Member churches in good standing will be eligible to participate in the Master Policy. Membership will be determined according to the governing documents of the SFBA. </a:t>
            </a:r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23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3100" y="2372915"/>
            <a:ext cx="87249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0F2942"/>
                </a:solidFill>
                <a:latin typeface="DM Sans"/>
              </a:rPr>
              <a:t>15-Church Minimum Requirement:</a:t>
            </a:r>
            <a:r>
              <a:rPr sz="1275" b="0" i="0" u="none">
                <a:solidFill>
                  <a:srgbClr val="475569"/>
                </a:solidFill>
                <a:latin typeface="DM Sans"/>
              </a:rPr>
              <a:t> Group bulk rates depend on reaching a minimum participation threshold. Target recruitment aims for margin well above 15 churches to ensure ongoing security.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3100" y="2974692"/>
            <a:ext cx="8724900" cy="10085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>
                <a:solidFill>
                  <a:srgbClr val="0F2942"/>
                </a:solidFill>
                <a:latin typeface="DM Sans"/>
              </a:rPr>
              <a:t>Annual Departure Freedom: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 Participating churches are free to leave annually at renewal, though departing from the pool affects the remaining aggregate volume.</a:t>
            </a:r>
            <a:r>
              <a:rPr lang="en-US" sz="1275" dirty="0">
                <a:solidFill>
                  <a:srgbClr val="475569"/>
                </a:solidFill>
                <a:latin typeface="DM Sans"/>
              </a:rPr>
              <a:t> If an individual church leaves the policy, they will no longer be guaranteed the Master Policy rate. Remaining member churches should not see a change in premiums until the annual renewal period when the new aggregate is established. </a:t>
            </a:r>
            <a:endParaRPr sz="1275" b="0" i="0" u="none" dirty="0">
              <a:solidFill>
                <a:srgbClr val="475569"/>
              </a:solidFill>
              <a:latin typeface="DM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3100" y="4149227"/>
            <a:ext cx="87249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>
                <a:solidFill>
                  <a:srgbClr val="0F2942"/>
                </a:solidFill>
                <a:latin typeface="DM Sans"/>
              </a:rPr>
              <a:t>Financial Impact of Leaving: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 Withdrawing churches lose their group rate, incurring an estimated ~10% cost increase when transitioning to standalone coverage.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43100" y="4825006"/>
            <a:ext cx="87249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>
                <a:solidFill>
                  <a:srgbClr val="0F2942"/>
                </a:solidFill>
                <a:latin typeface="DM Sans"/>
              </a:rPr>
              <a:t>Underwriting Continuity: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 Some specialized church buildings face tight insurance markets; the Master Policy umbrella guarantees access to stable capacity.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396728"/>
            <a:ext cx="26670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973586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812" y="4167765"/>
            <a:ext cx="161925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4825006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Participation &amp; Exit Rules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130504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DM Sans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9150" y="2128837"/>
            <a:ext cx="5086350" cy="501848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Severe coastal weather and hurricane exposures affect all regional properties regardless of insurance provider.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746652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DM Sans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2744985"/>
            <a:ext cx="5086350" cy="75277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Widespread storms impacting multiple participating churches draw against the aggregate pool, affecting group-wide renewal loss ratios.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13725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DM Sans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612058"/>
            <a:ext cx="5086350" cy="501848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DM Sans"/>
              </a:rPr>
              <a:t>Individual deductibles, windstorm thresholds, and coastal proximity remain tailored to each specific church structure.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29873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DM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4228207"/>
            <a:ext cx="5086350" cy="126496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475569"/>
                </a:solidFill>
                <a:latin typeface="DM Sans"/>
              </a:rPr>
              <a:t>Dominion First work</a:t>
            </a:r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s</a:t>
            </a:r>
            <a:r>
              <a:rPr sz="1275" b="0" i="0" u="none" dirty="0">
                <a:solidFill>
                  <a:srgbClr val="475569"/>
                </a:solidFill>
                <a:latin typeface="DM Sans"/>
              </a:rPr>
              <a:t> collaboratively with carriers to negotiate collective restoration and claims handling.</a:t>
            </a:r>
            <a:r>
              <a:rPr lang="en-US" sz="1275" b="0" i="0" u="none" dirty="0">
                <a:solidFill>
                  <a:srgbClr val="475569"/>
                </a:solidFill>
                <a:latin typeface="DM Sans"/>
              </a:rPr>
              <a:t> Churches will not be able to enlist their own contractors for repairs; part of the cost savings is provided through Dominion First pre-negotiated relationships with general contractors. 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28837"/>
            <a:ext cx="5295900" cy="3333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Catastrophe &amp; Weather Risks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575" y="2267175"/>
            <a:ext cx="6038850" cy="552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80" y="990599"/>
            <a:ext cx="11521440" cy="7848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5100" b="1" dirty="0">
                <a:solidFill>
                  <a:srgbClr val="0F2942"/>
                </a:solidFill>
                <a:latin typeface="Merriweather"/>
              </a:rPr>
              <a:t>Questions &amp; 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809749"/>
            <a:ext cx="10972800" cy="3247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0" i="0" u="none" dirty="0">
                <a:solidFill>
                  <a:srgbClr val="475569"/>
                </a:solidFill>
                <a:latin typeface="DM Sans"/>
              </a:rPr>
              <a:t>Reviewing church declarations, confirming minimum participation, and scheduling one-on-one evaluations.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AC88A9-82FB-1C5A-0A0E-4F42E7C08BCF}"/>
              </a:ext>
            </a:extLst>
          </p:cNvPr>
          <p:cNvSpPr txBox="1"/>
          <p:nvPr/>
        </p:nvSpPr>
        <p:spPr>
          <a:xfrm>
            <a:off x="1093382" y="3180501"/>
            <a:ext cx="10005236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100" b="1" i="0" u="none" dirty="0" err="1">
                <a:solidFill>
                  <a:srgbClr val="0F2942"/>
                </a:solidFill>
                <a:latin typeface="Merriweather"/>
              </a:rPr>
              <a:t>www.sfbatx.org</a:t>
            </a:r>
            <a:r>
              <a:rPr lang="en-US" sz="5100" b="1" i="0" u="none" dirty="0">
                <a:solidFill>
                  <a:srgbClr val="0F2942"/>
                </a:solidFill>
                <a:latin typeface="Merriweather"/>
              </a:rPr>
              <a:t>/resources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76312" y="3028950"/>
            <a:ext cx="1023937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76312" y="3790950"/>
            <a:ext cx="102393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76312" y="3790950"/>
            <a:ext cx="102393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2" y="317182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1687" y="3172122"/>
            <a:ext cx="9144000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DM Sans"/>
              </a:rPr>
              <a:t>https://images.squarespace-cdn.com/content/v1/527d3f3fe4b0aa5acd3f3be2/1737385564829-WY52QSHTUG2ZZGKJONPC/Enscape_2022-11-09-14-18-12.png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71687" y="3411587"/>
            <a:ext cx="914400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DM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DM Sans"/>
              </a:rPr>
              <a:t>www.vesselarchitecture.com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12" y="39433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71687" y="3943647"/>
            <a:ext cx="9144000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DM Sans"/>
              </a:rPr>
              <a:t>https://gstatic1.promeai.pro/gallery/publish/2024/11/24/ae919f8687c94080b9386d5de79a9533.jpg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1687" y="4183112"/>
            <a:ext cx="914400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DM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DM Sans"/>
              </a:rPr>
              <a:t>www.promeai.pro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Merriweather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868</Words>
  <Application>Microsoft Macintosh PowerPoint</Application>
  <PresentationFormat>Widescreen</PresentationFormat>
  <Paragraphs>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DM Sans</vt:lpstr>
      <vt:lpstr>Merriweather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Jon Davis</cp:lastModifiedBy>
  <cp:revision>2</cp:revision>
  <dcterms:created xsi:type="dcterms:W3CDTF">2013-01-27T09:14:16Z</dcterms:created>
  <dcterms:modified xsi:type="dcterms:W3CDTF">2026-09-15T15:18:54Z</dcterms:modified>
  <cp:category/>
</cp:coreProperties>
</file>